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60" r:id="rId5"/>
    <p:sldId id="258" r:id="rId6"/>
    <p:sldId id="259" r:id="rId7"/>
    <p:sldId id="265" r:id="rId8"/>
    <p:sldId id="263" r:id="rId9"/>
    <p:sldId id="262" r:id="rId10"/>
    <p:sldId id="264" r:id="rId11"/>
    <p:sldId id="266" r:id="rId12"/>
    <p:sldId id="261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A1AF2-9CAD-447C-AB24-36CDF73F2115}" type="datetimeFigureOut">
              <a:rPr lang="ru-RU" smtClean="0"/>
              <a:pPr/>
              <a:t>29.08.2019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56DE-5E6F-4779-87CF-48BEE68D75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&#1052;&#1072;&#1096;&#1080;&#1085;&#1072;%20&#1043;&#1086;&#1083;&#1076;&#1073;&#1077;&#1088;&#1075;&#1072;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Учитель будущего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Машина </a:t>
            </a:r>
            <a:r>
              <a:rPr lang="ru-RU" dirty="0" err="1" smtClean="0"/>
              <a:t>Голдберга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ru-RU" dirty="0">
                <a:hlinkClick r:id="rId2" action="ppaction://hlinkfile"/>
              </a:rPr>
              <a:t>Машина </a:t>
            </a:r>
            <a:r>
              <a:rPr lang="ru-RU" dirty="0" err="1" smtClean="0">
                <a:hlinkClick r:id="rId2" action="ppaction://hlinkfile"/>
              </a:rPr>
              <a:t>Голдберга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smtClean="0"/>
              <a:t>- это </a:t>
            </a:r>
            <a:r>
              <a:rPr lang="ru-RU" dirty="0"/>
              <a:t>устройство, которое выполняет очень простое действие чрезвычайно сложным образом — как правило, посредством длинной последовательности взаимодействий по «принципу домино».</a:t>
            </a:r>
          </a:p>
        </p:txBody>
      </p:sp>
      <p:pic>
        <p:nvPicPr>
          <p:cNvPr id="5122" name="Picture 2" descr="ÐÐ°ÑÑÐ¸Ð½ÐºÐ¸ Ð¿Ð¾ Ð·Ð°Ð¿ÑÐ¾ÑÑ Ð¼Ð°ÑÐ¸Ð½Ð° Ð³Ð¾Ð»Ð´Ð±ÐµÑÐ³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3779740" cy="267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2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</a:t>
            </a:r>
            <a:r>
              <a:rPr lang="ru-RU" dirty="0" smtClean="0"/>
              <a:t>олосование</a:t>
            </a:r>
            <a:endParaRPr lang="ru-RU" dirty="0"/>
          </a:p>
        </p:txBody>
      </p:sp>
      <p:pic>
        <p:nvPicPr>
          <p:cNvPr id="2050" name="Picture 2" descr="http://qrcoder.ru/code/?https%3A%2F%2Fwww.menti.com%2F&amp;6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425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5373216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sz="4400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www.menti.com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8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cap="all" dirty="0"/>
              <a:t>«БЕЗГРАМОТНЫМИ В 21 ВЕКЕ БУДУТ НЕ ТЕ, КТО НЕ УМЕЕТ ПИСАТЬ И ЧИТАТЬ, А ТЕ, КТО НЕ УМЕЕТ УЧИТЬСЯ, РАЗУЧИВАТЬСЯ И ПЕРЕУЧИВАТЬСЯ</a:t>
            </a:r>
            <a:r>
              <a:rPr lang="ru-RU" sz="3600" b="1" cap="all" dirty="0" smtClean="0"/>
              <a:t>».</a:t>
            </a:r>
          </a:p>
          <a:p>
            <a:pPr marL="0" indent="0" algn="ctr">
              <a:buNone/>
            </a:pPr>
            <a:endParaRPr lang="ru-RU" sz="3600" b="1" cap="all" dirty="0" smtClean="0"/>
          </a:p>
          <a:p>
            <a:pPr marL="0" indent="0" algn="ctr">
              <a:buNone/>
            </a:pPr>
            <a:r>
              <a:rPr lang="ru-RU" sz="3600" b="1" cap="all" dirty="0" err="1" smtClean="0"/>
              <a:t>Элвин</a:t>
            </a:r>
            <a:r>
              <a:rPr lang="ru-RU" sz="3600" b="1" cap="all" dirty="0" smtClean="0"/>
              <a:t> </a:t>
            </a:r>
            <a:r>
              <a:rPr lang="ru-RU" sz="3600" b="1" cap="all" dirty="0"/>
              <a:t>ТОФФЛЕР.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653" y="507092"/>
            <a:ext cx="7886700" cy="1337732"/>
          </a:xfrm>
        </p:spPr>
        <p:txBody>
          <a:bodyPr/>
          <a:lstStyle/>
          <a:p>
            <a:pPr algn="ctr"/>
            <a:r>
              <a:rPr lang="ru-RU" dirty="0" smtClean="0"/>
              <a:t>Национальный проект «Образование»</a:t>
            </a:r>
            <a:endParaRPr lang="ru-RU" dirty="0"/>
          </a:p>
        </p:txBody>
      </p:sp>
      <p:pic>
        <p:nvPicPr>
          <p:cNvPr id="1026" name="Picture 2" descr="http://qrcoder.ru/code/?https%3A%2F%2Fkahoot.it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252027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6108" y="4725144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Поиграем?</a:t>
            </a:r>
          </a:p>
          <a:p>
            <a:pPr algn="ctr"/>
            <a:r>
              <a:rPr lang="en-US" sz="5400" dirty="0"/>
              <a:t>https://kahoot.it/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52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Федеральные проекты, входящие в национальный проект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>
                <a:hlinkClick r:id="rId2"/>
              </a:rPr>
              <a:t>Современная </a:t>
            </a:r>
            <a:r>
              <a:rPr lang="ru-RU" b="1" u="sng" dirty="0">
                <a:hlinkClick r:id="rId2"/>
              </a:rPr>
              <a:t>школа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Успех </a:t>
            </a:r>
            <a:r>
              <a:rPr lang="ru-RU" b="1" u="sng" dirty="0">
                <a:hlinkClick r:id="rId2"/>
              </a:rPr>
              <a:t>каждого ребенка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Поддержка </a:t>
            </a:r>
            <a:r>
              <a:rPr lang="ru-RU" b="1" u="sng" dirty="0">
                <a:hlinkClick r:id="rId2"/>
              </a:rPr>
              <a:t>семей, имеющих детей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Цифровая </a:t>
            </a:r>
            <a:r>
              <a:rPr lang="ru-RU" b="1" u="sng" dirty="0">
                <a:hlinkClick r:id="rId2"/>
              </a:rPr>
              <a:t>образовательная среда</a:t>
            </a:r>
            <a:endParaRPr lang="ru-RU" b="1" dirty="0"/>
          </a:p>
          <a:p>
            <a:r>
              <a:rPr lang="ru-RU" b="1" u="sng" dirty="0" smtClean="0">
                <a:solidFill>
                  <a:srgbClr val="FF0000"/>
                </a:solidFill>
                <a:hlinkClick r:id="rId2"/>
              </a:rPr>
              <a:t>Учитель </a:t>
            </a:r>
            <a:r>
              <a:rPr lang="ru-RU" b="1" u="sng" dirty="0">
                <a:solidFill>
                  <a:srgbClr val="FF0000"/>
                </a:solidFill>
                <a:hlinkClick r:id="rId2"/>
              </a:rPr>
              <a:t>будущего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u="sng" dirty="0" smtClean="0">
                <a:hlinkClick r:id="rId2"/>
              </a:rPr>
              <a:t>Молодые </a:t>
            </a:r>
            <a:r>
              <a:rPr lang="ru-RU" b="1" u="sng" dirty="0">
                <a:hlinkClick r:id="rId2"/>
              </a:rPr>
              <a:t>профессионалы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Новые </a:t>
            </a:r>
            <a:r>
              <a:rPr lang="ru-RU" b="1" u="sng" dirty="0">
                <a:hlinkClick r:id="rId2"/>
              </a:rPr>
              <a:t>возможности для каждого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Социальная </a:t>
            </a:r>
            <a:r>
              <a:rPr lang="ru-RU" b="1" u="sng" dirty="0">
                <a:hlinkClick r:id="rId2"/>
              </a:rPr>
              <a:t>активность</a:t>
            </a:r>
            <a:endParaRPr lang="ru-RU" b="1" dirty="0"/>
          </a:p>
          <a:p>
            <a:r>
              <a:rPr lang="ru-RU" b="1" u="sng" dirty="0" smtClean="0">
                <a:hlinkClick r:id="rId2"/>
              </a:rPr>
              <a:t>Экспорт </a:t>
            </a:r>
            <a:r>
              <a:rPr lang="ru-RU" b="1" u="sng" dirty="0">
                <a:hlinkClick r:id="rId2"/>
              </a:rPr>
              <a:t>образования</a:t>
            </a:r>
            <a:endParaRPr lang="ru-RU" b="1" dirty="0"/>
          </a:p>
          <a:p>
            <a:r>
              <a:rPr lang="ru-RU" b="1" dirty="0" smtClean="0">
                <a:hlinkClick r:id="rId2"/>
              </a:rPr>
              <a:t>Социальные </a:t>
            </a:r>
            <a:r>
              <a:rPr lang="ru-RU" b="1" dirty="0">
                <a:hlinkClick r:id="rId2"/>
              </a:rPr>
              <a:t>лифты для каждого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4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Учитель будущего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Задача проекта:</a:t>
            </a:r>
            <a:endParaRPr lang="ru-RU" u="sng" dirty="0"/>
          </a:p>
          <a:p>
            <a:r>
              <a:rPr lang="ru-RU" dirty="0"/>
              <a:t>внедрение национальной системы профессионального роста педагогических работников, охватывающей не менее 50% учителей общеобразовательных организаций.</a:t>
            </a:r>
          </a:p>
          <a:p>
            <a:pPr marL="0" indent="0">
              <a:buNone/>
            </a:pPr>
            <a:r>
              <a:rPr lang="ru-RU" b="1" u="sng" dirty="0"/>
              <a:t>Главные цифры проекта (к 2024 году):</a:t>
            </a:r>
            <a:endParaRPr lang="ru-RU" u="sng" dirty="0"/>
          </a:p>
          <a:p>
            <a:r>
              <a:rPr lang="ru-RU" dirty="0"/>
              <a:t>повышение уровня профессионального мастерства 50% педагогических работников, создание сети центров непрерывного повышения квалификации во всех субъектах России, участие 70% учителей в возрасте до 35 лет в различных формах поддержки и сопровождения обучающихся в первые 3 года работы.</a:t>
            </a:r>
          </a:p>
          <a:p>
            <a:pPr marL="0" indent="0">
              <a:buNone/>
            </a:pPr>
            <a:r>
              <a:rPr lang="ru-RU" b="1" u="sng" dirty="0"/>
              <a:t>Общий бюджет проекта:</a:t>
            </a:r>
            <a:endParaRPr lang="ru-RU" u="sng" dirty="0"/>
          </a:p>
          <a:p>
            <a:r>
              <a:rPr lang="ru-RU" dirty="0"/>
              <a:t>более 15,4 млрд рублей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2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Августовский форум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 перспективах реализации </a:t>
            </a:r>
            <a:r>
              <a:rPr lang="ru-RU" dirty="0" smtClean="0"/>
              <a:t>дорожной карты регионального </a:t>
            </a:r>
            <a:r>
              <a:rPr lang="ru-RU" dirty="0"/>
              <a:t>проекта «Учитель </a:t>
            </a:r>
            <a:r>
              <a:rPr lang="ru-RU" dirty="0" smtClean="0"/>
              <a:t>будущего»</a:t>
            </a:r>
          </a:p>
          <a:p>
            <a:pPr marL="0" indent="0" algn="r">
              <a:buNone/>
            </a:pPr>
            <a:r>
              <a:rPr lang="ru-RU" dirty="0" smtClean="0"/>
              <a:t>(Департамент образования Тюменской области)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http://qrcoder.ru/code/?http%3A%2F%2Ftogirro.ru%2Fassets%2Ffiles%2F2019%2Fsgd%2Fforum%2FDOiN_TO_Uchitel_budushego.pd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Августовский форум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r>
              <a:rPr lang="ru-RU" dirty="0"/>
              <a:t>Внедрение «гибких» технологий повышения квалификации (Центр непрерывного повышения профессионального мастерства) проект «Учитель будущего» </a:t>
            </a:r>
            <a:r>
              <a:rPr lang="ru-RU" dirty="0" smtClean="0"/>
              <a:t> (Кускова Марина Валентиновна, проректор ТОГИРРО, </a:t>
            </a:r>
            <a:r>
              <a:rPr lang="ru-RU" dirty="0" err="1" smtClean="0"/>
              <a:t>к.п.н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4098" name="Picture 2" descr="http://qrcoder.ru/code/?http%3A%2F%2Ftogirro.ru%2Fassets%2Ffiles%2F2019%2Fsgd%2Fforum%2FKuskovaMV_Vnedrenie_gibki_tehnologii.pd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244827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9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Примерная тематика эксклюзивных программ для педагогов, реализуемых </a:t>
            </a:r>
            <a:r>
              <a:rPr lang="ru-RU" sz="2400" dirty="0" smtClean="0"/>
              <a:t>центром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ru-RU" sz="1800" dirty="0"/>
              <a:t>Командная организация работы в урочной и внеурочной деятельности </a:t>
            </a:r>
            <a:endParaRPr lang="ru-RU" sz="1800" dirty="0" smtClean="0"/>
          </a:p>
          <a:p>
            <a:r>
              <a:rPr lang="ru-RU" sz="1800" dirty="0" err="1" smtClean="0"/>
              <a:t>Фасилитативные</a:t>
            </a:r>
            <a:r>
              <a:rPr lang="ru-RU" sz="1800" dirty="0" smtClean="0"/>
              <a:t> </a:t>
            </a:r>
            <a:r>
              <a:rPr lang="ru-RU" sz="1800" dirty="0"/>
              <a:t>методы в образовании </a:t>
            </a:r>
            <a:endParaRPr lang="ru-RU" sz="1800" dirty="0" smtClean="0"/>
          </a:p>
          <a:p>
            <a:r>
              <a:rPr lang="ru-RU" sz="1800" dirty="0" smtClean="0"/>
              <a:t>Медиативный </a:t>
            </a:r>
            <a:r>
              <a:rPr lang="ru-RU" sz="1800" dirty="0"/>
              <a:t>подход в образовании </a:t>
            </a:r>
            <a:endParaRPr lang="ru-RU" sz="1800" dirty="0" smtClean="0"/>
          </a:p>
          <a:p>
            <a:r>
              <a:rPr lang="ru-RU" sz="1800" dirty="0" smtClean="0"/>
              <a:t>Проектные </a:t>
            </a:r>
            <a:r>
              <a:rPr lang="ru-RU" sz="1800" dirty="0"/>
              <a:t>технологии в обучении </a:t>
            </a:r>
            <a:endParaRPr lang="ru-RU" sz="1800" dirty="0" smtClean="0"/>
          </a:p>
          <a:p>
            <a:r>
              <a:rPr lang="ru-RU" sz="1800" dirty="0" err="1" smtClean="0"/>
              <a:t>Модерация</a:t>
            </a:r>
            <a:r>
              <a:rPr lang="ru-RU" sz="1800" dirty="0" smtClean="0"/>
              <a:t> </a:t>
            </a:r>
            <a:r>
              <a:rPr lang="ru-RU" sz="1800" dirty="0"/>
              <a:t>и </a:t>
            </a:r>
            <a:r>
              <a:rPr lang="ru-RU" sz="1800" dirty="0" err="1"/>
              <a:t>тьюториал</a:t>
            </a:r>
            <a:r>
              <a:rPr lang="ru-RU" sz="1800" dirty="0"/>
              <a:t> в педагогической деятельности </a:t>
            </a:r>
            <a:endParaRPr lang="ru-RU" sz="1800" dirty="0" smtClean="0"/>
          </a:p>
          <a:p>
            <a:r>
              <a:rPr lang="ru-RU" sz="1800" dirty="0" err="1" smtClean="0"/>
              <a:t>Тренинговый</a:t>
            </a:r>
            <a:r>
              <a:rPr lang="ru-RU" sz="1800" dirty="0" smtClean="0"/>
              <a:t> </a:t>
            </a:r>
            <a:r>
              <a:rPr lang="ru-RU" sz="1800" dirty="0"/>
              <a:t>подход в работе классного руководителя 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Проектирование «цифрового» урока </a:t>
            </a:r>
            <a:endParaRPr lang="ru-RU" sz="1800" dirty="0" smtClean="0"/>
          </a:p>
          <a:p>
            <a:r>
              <a:rPr lang="ru-RU" sz="1800" dirty="0" smtClean="0"/>
              <a:t>Проектирование </a:t>
            </a:r>
            <a:r>
              <a:rPr lang="ru-RU" sz="1800" dirty="0"/>
              <a:t>уроков с привлечением социокультурного ресурса региона </a:t>
            </a:r>
            <a:endParaRPr lang="ru-RU" sz="1800" dirty="0" smtClean="0"/>
          </a:p>
          <a:p>
            <a:r>
              <a:rPr lang="ru-RU" sz="1800" dirty="0" smtClean="0"/>
              <a:t>Проектирование </a:t>
            </a:r>
            <a:r>
              <a:rPr lang="ru-RU" sz="1800" dirty="0"/>
              <a:t>уроков с привлечением производственного ресурса региона </a:t>
            </a:r>
            <a:endParaRPr lang="ru-RU" sz="1800" dirty="0" smtClean="0"/>
          </a:p>
          <a:p>
            <a:r>
              <a:rPr lang="ru-RU" sz="1800" dirty="0" smtClean="0"/>
              <a:t>Проектирование </a:t>
            </a:r>
            <a:r>
              <a:rPr lang="ru-RU" sz="1800" dirty="0"/>
              <a:t>интегрированного урока, на основе регионального реестра тем </a:t>
            </a:r>
            <a:endParaRPr lang="ru-RU" sz="1800" dirty="0" smtClean="0"/>
          </a:p>
          <a:p>
            <a:r>
              <a:rPr lang="ru-RU" sz="1800" dirty="0" err="1" smtClean="0"/>
              <a:t>Игротехники</a:t>
            </a:r>
            <a:r>
              <a:rPr lang="ru-RU" sz="1800" dirty="0" smtClean="0"/>
              <a:t> </a:t>
            </a:r>
            <a:r>
              <a:rPr lang="ru-RU" sz="1800" dirty="0"/>
              <a:t>в урочной и </a:t>
            </a:r>
            <a:r>
              <a:rPr lang="ru-RU" sz="1800" dirty="0" err="1"/>
              <a:t>внеурчной</a:t>
            </a:r>
            <a:r>
              <a:rPr lang="ru-RU" sz="1800" dirty="0"/>
              <a:t> деятельности </a:t>
            </a:r>
            <a:endParaRPr lang="ru-RU" sz="1800" dirty="0" smtClean="0"/>
          </a:p>
          <a:p>
            <a:r>
              <a:rPr lang="ru-RU" sz="1800" dirty="0" smtClean="0"/>
              <a:t>Формирование </a:t>
            </a:r>
            <a:r>
              <a:rPr lang="ru-RU" sz="1800" dirty="0"/>
              <a:t>IT-грамотности на основе предметного </a:t>
            </a:r>
            <a:r>
              <a:rPr lang="ru-RU" sz="1800" dirty="0" smtClean="0"/>
              <a:t>содержания </a:t>
            </a:r>
          </a:p>
          <a:p>
            <a:r>
              <a:rPr lang="ru-RU" sz="1800" dirty="0" smtClean="0"/>
              <a:t>IT </a:t>
            </a:r>
            <a:r>
              <a:rPr lang="ru-RU" sz="1800" dirty="0"/>
              <a:t>и цифровые сервисы в образовательном процессе </a:t>
            </a:r>
          </a:p>
        </p:txBody>
      </p:sp>
    </p:spTree>
    <p:extLst>
      <p:ext uri="{BB962C8B-B14F-4D97-AF65-F5344CB8AC3E}">
        <p14:creationId xmlns:p14="http://schemas.microsoft.com/office/powerpoint/2010/main" val="16152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Игротехника</a:t>
            </a:r>
            <a:r>
              <a:rPr lang="ru-RU" dirty="0" smtClean="0"/>
              <a:t> в урочной и внеурочной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err="1" smtClean="0"/>
              <a:t>Мэйкертоны</a:t>
            </a:r>
            <a:r>
              <a:rPr lang="ru-RU" u="sng" dirty="0" smtClean="0"/>
              <a:t> (</a:t>
            </a:r>
            <a:r>
              <a:rPr lang="en-US" u="sng" dirty="0"/>
              <a:t>Maker + Marathon = </a:t>
            </a:r>
            <a:r>
              <a:rPr lang="en-US" u="sng" dirty="0" err="1"/>
              <a:t>Makerthon</a:t>
            </a:r>
            <a:r>
              <a:rPr lang="en-US" u="sng" dirty="0" smtClean="0"/>
              <a:t>)</a:t>
            </a:r>
            <a:r>
              <a:rPr lang="ru-RU" u="sng" dirty="0" smtClean="0"/>
              <a:t> </a:t>
            </a:r>
            <a:r>
              <a:rPr lang="ru-RU" dirty="0"/>
              <a:t>-  (творческие занятия по физике, химии, робототехнике, во время которых проводятся опыты, исследования, соревнования) </a:t>
            </a:r>
            <a:endParaRPr lang="ru-RU" dirty="0" smtClean="0"/>
          </a:p>
          <a:p>
            <a:r>
              <a:rPr lang="en-US" u="sng" dirty="0" smtClean="0"/>
              <a:t>STEM- </a:t>
            </a:r>
            <a:r>
              <a:rPr lang="ru-RU" u="sng" dirty="0" smtClean="0"/>
              <a:t>игры (</a:t>
            </a:r>
            <a:r>
              <a:rPr lang="en-US" dirty="0" smtClean="0"/>
              <a:t>S </a:t>
            </a:r>
            <a:r>
              <a:rPr lang="en-US" dirty="0"/>
              <a:t>(Science) – </a:t>
            </a:r>
            <a:r>
              <a:rPr lang="ru-RU" dirty="0"/>
              <a:t>наука, </a:t>
            </a:r>
            <a:r>
              <a:rPr lang="en-US" dirty="0"/>
              <a:t>T (Technology) – </a:t>
            </a:r>
            <a:r>
              <a:rPr lang="ru-RU" dirty="0"/>
              <a:t>технология, </a:t>
            </a:r>
            <a:r>
              <a:rPr lang="en-US" dirty="0"/>
              <a:t>E (Engineering) – </a:t>
            </a:r>
            <a:r>
              <a:rPr lang="ru-RU" dirty="0"/>
              <a:t>инженерное дело, </a:t>
            </a:r>
            <a:r>
              <a:rPr lang="en-US" dirty="0"/>
              <a:t>M (Math) – </a:t>
            </a:r>
            <a:r>
              <a:rPr lang="ru-RU" dirty="0" smtClean="0"/>
              <a:t>математика)– игры (мероприятия</a:t>
            </a:r>
            <a:r>
              <a:rPr lang="ru-RU" dirty="0"/>
              <a:t>, на которых учащиеся соревнуются  в применении своих способностей) </a:t>
            </a:r>
            <a:endParaRPr lang="ru-RU" dirty="0" smtClean="0"/>
          </a:p>
          <a:p>
            <a:r>
              <a:rPr lang="ru-RU" u="sng" dirty="0" err="1" smtClean="0"/>
              <a:t>Хакатоны</a:t>
            </a:r>
            <a:r>
              <a:rPr lang="ru-RU" dirty="0" smtClean="0"/>
              <a:t> (</a:t>
            </a:r>
            <a:r>
              <a:rPr lang="en-US" dirty="0"/>
              <a:t>hackathon, </a:t>
            </a:r>
            <a:r>
              <a:rPr lang="ru-RU" dirty="0"/>
              <a:t>от </a:t>
            </a:r>
            <a:r>
              <a:rPr lang="en-US" dirty="0"/>
              <a:t>hack (</a:t>
            </a:r>
            <a:r>
              <a:rPr lang="ru-RU" dirty="0"/>
              <a:t>см. хакер) и </a:t>
            </a:r>
            <a:r>
              <a:rPr lang="en-US" dirty="0"/>
              <a:t>marathon — </a:t>
            </a:r>
            <a:r>
              <a:rPr lang="ru-RU" dirty="0"/>
              <a:t>марафон)-это мастерская, на которой разработчики и дизайнеры </a:t>
            </a:r>
            <a:r>
              <a:rPr lang="ru-RU" dirty="0" smtClean="0"/>
              <a:t>за короткий срок  (1 – 7 дней) работают </a:t>
            </a:r>
            <a:r>
              <a:rPr lang="ru-RU" dirty="0"/>
              <a:t>над созданием программ, сайтов или приложений.</a:t>
            </a:r>
            <a:endParaRPr lang="ru-RU" dirty="0" smtClean="0"/>
          </a:p>
          <a:p>
            <a:r>
              <a:rPr lang="ru-RU" dirty="0" err="1" smtClean="0"/>
              <a:t>Квест</a:t>
            </a:r>
            <a:r>
              <a:rPr lang="ru-RU" dirty="0" smtClean="0"/>
              <a:t>-  приключенческая игра.</a:t>
            </a:r>
          </a:p>
          <a:p>
            <a:r>
              <a:rPr lang="ru-RU" dirty="0" smtClean="0"/>
              <a:t>Инженерные гонки –инженерные соревнования.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0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3BD8DE-FA6F-476C-8F98-C3AF757514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powerpointbase.com-807</Template>
  <TotalTime>406</TotalTime>
  <Words>465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Учитель будущего</vt:lpstr>
      <vt:lpstr>Презентация PowerPoint</vt:lpstr>
      <vt:lpstr>Национальный проект «Образование»</vt:lpstr>
      <vt:lpstr>Федеральные проекты, входящие в национальный проект:</vt:lpstr>
      <vt:lpstr>Учитель будущего</vt:lpstr>
      <vt:lpstr>Августовский форум</vt:lpstr>
      <vt:lpstr>Августовский форум</vt:lpstr>
      <vt:lpstr>Примерная тематика эксклюзивных программ для педагогов, реализуемых центром </vt:lpstr>
      <vt:lpstr>Игротехника в урочной и внеурочной деятельности</vt:lpstr>
      <vt:lpstr>Машина Голдберга</vt:lpstr>
      <vt:lpstr>Голосование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будущего</dc:title>
  <dc:creator>Windows User</dc:creator>
  <cp:lastModifiedBy>USER</cp:lastModifiedBy>
  <cp:revision>16</cp:revision>
  <dcterms:created xsi:type="dcterms:W3CDTF">2019-08-27T12:20:08Z</dcterms:created>
  <dcterms:modified xsi:type="dcterms:W3CDTF">2019-08-29T08:11:43Z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TC019820399991</vt:lpwstr>
  </property>
</Properties>
</file>