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AAF-DFEF-4E4D-BC56-F87F334AE9A0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5E347B-367B-472E-BA87-F127E2C3E84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AAF-DFEF-4E4D-BC56-F87F334AE9A0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347B-367B-472E-BA87-F127E2C3E8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AAF-DFEF-4E4D-BC56-F87F334AE9A0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347B-367B-472E-BA87-F127E2C3E8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AAF-DFEF-4E4D-BC56-F87F334AE9A0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347B-367B-472E-BA87-F127E2C3E8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AAF-DFEF-4E4D-BC56-F87F334AE9A0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347B-367B-472E-BA87-F127E2C3E84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AAF-DFEF-4E4D-BC56-F87F334AE9A0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347B-367B-472E-BA87-F127E2C3E84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AAF-DFEF-4E4D-BC56-F87F334AE9A0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347B-367B-472E-BA87-F127E2C3E84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AAF-DFEF-4E4D-BC56-F87F334AE9A0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347B-367B-472E-BA87-F127E2C3E8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AAF-DFEF-4E4D-BC56-F87F334AE9A0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347B-367B-472E-BA87-F127E2C3E8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AAF-DFEF-4E4D-BC56-F87F334AE9A0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347B-367B-472E-BA87-F127E2C3E8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3AAF-DFEF-4E4D-BC56-F87F334AE9A0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347B-367B-472E-BA87-F127E2C3E8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CDE3AAF-DFEF-4E4D-BC56-F87F334AE9A0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85E347B-367B-472E-BA87-F127E2C3E84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315343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Формы и методы подготовки к итоговой аттестации: ЕГЭ и ОГЭ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Приёмы критического мышления при подготовке к ЕГЭ и ОГЭ.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2656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критическое мышление?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мышление </a:t>
            </a:r>
            <a:r>
              <a:rPr lang="ru-RU" b="1" dirty="0" smtClean="0"/>
              <a:t>самостоятельное</a:t>
            </a:r>
          </a:p>
          <a:p>
            <a:r>
              <a:rPr lang="ru-RU" dirty="0" smtClean="0"/>
              <a:t>Это мышление </a:t>
            </a:r>
            <a:r>
              <a:rPr lang="ru-RU" b="1" dirty="0" smtClean="0"/>
              <a:t>обобщенное</a:t>
            </a:r>
          </a:p>
          <a:p>
            <a:r>
              <a:rPr lang="ru-RU" dirty="0" smtClean="0"/>
              <a:t>Это мышление </a:t>
            </a:r>
            <a:r>
              <a:rPr lang="ru-RU" b="1" dirty="0" smtClean="0"/>
              <a:t>проблемное и оценочное</a:t>
            </a:r>
          </a:p>
          <a:p>
            <a:r>
              <a:rPr lang="ru-RU" dirty="0" smtClean="0"/>
              <a:t>Это мышление </a:t>
            </a:r>
            <a:r>
              <a:rPr lang="ru-RU" b="1" dirty="0" smtClean="0"/>
              <a:t>аргументированное</a:t>
            </a:r>
          </a:p>
          <a:p>
            <a:r>
              <a:rPr lang="ru-RU" dirty="0" smtClean="0"/>
              <a:t>Критическое мышление  есть мышление </a:t>
            </a:r>
            <a:r>
              <a:rPr lang="ru-RU" b="1" dirty="0" smtClean="0"/>
              <a:t>социальное</a:t>
            </a:r>
          </a:p>
          <a:p>
            <a:pPr algn="r"/>
            <a:r>
              <a:rPr lang="ru-RU" b="1" dirty="0" smtClean="0"/>
              <a:t>(Дэвид </a:t>
            </a:r>
            <a:r>
              <a:rPr lang="ru-RU" b="1" dirty="0" err="1" smtClean="0"/>
              <a:t>Клестер</a:t>
            </a:r>
            <a:r>
              <a:rPr lang="ru-RU" b="1" dirty="0" smtClean="0"/>
              <a:t>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57945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sz="3200" dirty="0"/>
              <a:t>Структура МОДЕЛЬ ФРЕЙЕР —</a:t>
            </a:r>
          </a:p>
        </p:txBody>
      </p:sp>
      <p:pic>
        <p:nvPicPr>
          <p:cNvPr id="1028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99763"/>
            <a:ext cx="5959896" cy="4364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9138" y="1114768"/>
            <a:ext cx="71849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Участники рассматривают какое-либо понятие с разных сторон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записывая его обязательные и необязательные характеристики, </a:t>
            </a:r>
            <a:endParaRPr lang="ru-RU" dirty="0" smtClean="0"/>
          </a:p>
          <a:p>
            <a:r>
              <a:rPr lang="ru-RU" dirty="0" smtClean="0"/>
              <a:t>примеры </a:t>
            </a:r>
            <a:r>
              <a:rPr lang="ru-RU" dirty="0"/>
              <a:t>и </a:t>
            </a:r>
            <a:r>
              <a:rPr lang="ru-RU" dirty="0" err="1"/>
              <a:t>антипримеры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6684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sz="4000" dirty="0"/>
              <a:t>Структура МОДЕЛЬ ФРЕЙЕР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74" t="38095" r="53594" b="53161"/>
          <a:stretch/>
        </p:blipFill>
        <p:spPr bwMode="auto">
          <a:xfrm>
            <a:off x="1" y="1340768"/>
            <a:ext cx="903649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329" y="2636912"/>
            <a:ext cx="5455840" cy="3995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03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064896" cy="609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1628800"/>
            <a:ext cx="3294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Перевод из 16-ричной </a:t>
            </a:r>
          </a:p>
          <a:p>
            <a:r>
              <a:rPr lang="ru-RU" dirty="0" smtClean="0"/>
              <a:t>и 8-ричной СС в десятичную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4005064"/>
            <a:ext cx="2108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r>
              <a:rPr lang="ru-RU" sz="2400" dirty="0" smtClean="0"/>
              <a:t>) 2А</a:t>
            </a:r>
            <a:r>
              <a:rPr lang="ru-RU" sz="1200" dirty="0" smtClean="0"/>
              <a:t>16</a:t>
            </a:r>
            <a:r>
              <a:rPr lang="en-US" sz="2400" dirty="0" smtClean="0"/>
              <a:t>&lt; x&lt; 61</a:t>
            </a:r>
            <a:r>
              <a:rPr lang="en-US" sz="1400" dirty="0" smtClean="0"/>
              <a:t>8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788024" y="1700808"/>
            <a:ext cx="3272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Арифметические операции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4653136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2А</a:t>
            </a:r>
            <a:r>
              <a:rPr lang="ru-RU" baseline="-25000" dirty="0" smtClean="0"/>
              <a:t>16</a:t>
            </a:r>
            <a:r>
              <a:rPr lang="ru-RU" dirty="0" smtClean="0"/>
              <a:t>=2*16</a:t>
            </a:r>
            <a:r>
              <a:rPr lang="ru-RU" baseline="30000" dirty="0" smtClean="0"/>
              <a:t>1</a:t>
            </a:r>
            <a:r>
              <a:rPr lang="ru-RU" dirty="0" smtClean="0"/>
              <a:t>+А*16</a:t>
            </a:r>
            <a:r>
              <a:rPr lang="ru-RU" baseline="30000" dirty="0" smtClean="0"/>
              <a:t>0</a:t>
            </a:r>
            <a:r>
              <a:rPr lang="ru-RU" dirty="0" smtClean="0"/>
              <a:t>=42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032768" y="5061511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61</a:t>
            </a:r>
            <a:r>
              <a:rPr lang="ru-RU" baseline="-25000" dirty="0" smtClean="0"/>
              <a:t>8</a:t>
            </a:r>
            <a:r>
              <a:rPr lang="ru-RU" dirty="0" smtClean="0"/>
              <a:t>=6*8</a:t>
            </a:r>
            <a:r>
              <a:rPr lang="ru-RU" baseline="30000" dirty="0" smtClean="0"/>
              <a:t>1</a:t>
            </a:r>
            <a:r>
              <a:rPr lang="ru-RU" dirty="0" smtClean="0"/>
              <a:t>+1*8</a:t>
            </a:r>
            <a:r>
              <a:rPr lang="ru-RU" baseline="30000" dirty="0" smtClean="0"/>
              <a:t>0</a:t>
            </a:r>
            <a:r>
              <a:rPr lang="ru-RU" dirty="0" smtClean="0"/>
              <a:t>=49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115616" y="5462937"/>
            <a:ext cx="1707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42</a:t>
            </a:r>
            <a:r>
              <a:rPr lang="en-US" dirty="0" smtClean="0"/>
              <a:t>&lt; x &lt;49</a:t>
            </a:r>
          </a:p>
          <a:p>
            <a:r>
              <a:rPr lang="ru-RU" dirty="0" smtClean="0"/>
              <a:t>Ответ: 6 чисел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716016" y="4235896"/>
            <a:ext cx="365677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 вычислении промежутка</a:t>
            </a:r>
          </a:p>
          <a:p>
            <a:r>
              <a:rPr lang="ru-RU" dirty="0" smtClean="0"/>
              <a:t>49-42=7 не забыть вычесть еще 1.</a:t>
            </a:r>
          </a:p>
          <a:p>
            <a:r>
              <a:rPr lang="ru-RU" dirty="0" smtClean="0"/>
              <a:t>49-41-1=6 чисел</a:t>
            </a:r>
          </a:p>
          <a:p>
            <a:endParaRPr lang="ru-RU" dirty="0"/>
          </a:p>
          <a:p>
            <a:r>
              <a:rPr lang="ru-RU" b="1" dirty="0" smtClean="0"/>
              <a:t>А</a:t>
            </a:r>
            <a:r>
              <a:rPr lang="ru-RU" dirty="0" smtClean="0"/>
              <a:t> заменяется на 10 только в </a:t>
            </a:r>
          </a:p>
          <a:p>
            <a:r>
              <a:rPr lang="ru-RU" dirty="0" smtClean="0"/>
              <a:t>развернутой форме числа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890298" y="61092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</a:t>
            </a:r>
            <a:r>
              <a:rPr lang="ru-RU" baseline="30000" dirty="0" smtClean="0"/>
              <a:t>0</a:t>
            </a:r>
            <a:r>
              <a:rPr lang="ru-RU" dirty="0" smtClean="0"/>
              <a:t>=1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80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Плейсмэт</a:t>
            </a:r>
            <a:r>
              <a:rPr lang="ru-RU" dirty="0" smtClean="0"/>
              <a:t> консенсус (карта согласия)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Учитель формулирует тему или вопрос для размышления</a:t>
            </a:r>
          </a:p>
          <a:p>
            <a:r>
              <a:rPr lang="ru-RU" dirty="0" smtClean="0"/>
              <a:t>Ученики записывают максимальное количество идей по теме в виде списка на соей части листа.</a:t>
            </a:r>
          </a:p>
          <a:p>
            <a:r>
              <a:rPr lang="ru-RU" dirty="0" smtClean="0"/>
              <a:t>Ученики по очереди делятся по одной идеи. Если вся команда приходит к консенсусу («большой палец вверх»)один ученик записывает эту идею в центральный квадрат.</a:t>
            </a:r>
          </a:p>
          <a:p>
            <a:r>
              <a:rPr lang="ru-RU" dirty="0" smtClean="0"/>
              <a:t>Ученики продолжают до тех пор пока все не поделятся идеями.</a:t>
            </a:r>
          </a:p>
          <a:p>
            <a:r>
              <a:rPr lang="ru-RU" dirty="0" smtClean="0"/>
              <a:t>Идеи записанные в центральном квадрате, являются решением всей команды.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85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effectLst/>
              </a:rPr>
              <a:t>ПЛЕЙСМЭТ КОНСЕНСУС </a:t>
            </a:r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r>
              <a:rPr lang="ru-RU" sz="2800" dirty="0" smtClean="0">
                <a:effectLst/>
              </a:rPr>
              <a:t>(</a:t>
            </a:r>
            <a:r>
              <a:rPr lang="en-US" sz="2800" dirty="0">
                <a:effectLst/>
              </a:rPr>
              <a:t>Placemat Consensus - "</a:t>
            </a:r>
            <a:r>
              <a:rPr lang="ru-RU" sz="2800" dirty="0">
                <a:effectLst/>
              </a:rPr>
              <a:t>карта согласия").</a:t>
            </a:r>
            <a:endParaRPr lang="ru-RU" sz="2800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1043608" y="2060848"/>
            <a:ext cx="7128792" cy="4320480"/>
            <a:chOff x="1043608" y="2060848"/>
            <a:chExt cx="7128792" cy="432048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043608" y="2060848"/>
              <a:ext cx="7128792" cy="4320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077834" y="3501008"/>
              <a:ext cx="3060340" cy="144016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4608004" y="4941168"/>
              <a:ext cx="0" cy="14401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4608004" y="2060848"/>
              <a:ext cx="0" cy="14401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>
              <a:stCxn id="5" idx="3"/>
              <a:endCxn id="4" idx="3"/>
            </p:cNvCxnSpPr>
            <p:nvPr/>
          </p:nvCxnSpPr>
          <p:spPr>
            <a:xfrm>
              <a:off x="6138174" y="4221088"/>
              <a:ext cx="203422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043608" y="4230394"/>
              <a:ext cx="203422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331640" y="234888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668344" y="224550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2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25083" y="5687121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3</a:t>
              </a:r>
              <a:endParaRPr lang="ru-R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31640" y="574639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4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48112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effectLst/>
              </a:rPr>
              <a:t>ПЛЕЙСМЭТ КОНСЕНСУС 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(</a:t>
            </a:r>
            <a:r>
              <a:rPr lang="en-US" sz="2800" dirty="0">
                <a:effectLst/>
              </a:rPr>
              <a:t>Placemat Consensus - "</a:t>
            </a:r>
            <a:r>
              <a:rPr lang="ru-RU" sz="2800" dirty="0">
                <a:effectLst/>
              </a:rPr>
              <a:t>карта согласия").</a:t>
            </a:r>
            <a:endParaRPr lang="ru-RU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26" t="31746" r="11204" b="53770"/>
          <a:stretch/>
        </p:blipFill>
        <p:spPr bwMode="auto">
          <a:xfrm>
            <a:off x="827584" y="1769931"/>
            <a:ext cx="7613534" cy="1659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96" t="20437" r="53371" b="46627"/>
          <a:stretch/>
        </p:blipFill>
        <p:spPr bwMode="auto">
          <a:xfrm>
            <a:off x="6156176" y="3463280"/>
            <a:ext cx="2880320" cy="3187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51520" y="3645024"/>
            <a:ext cx="60486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Последовательно выполните следующее. 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Напишите, что выведет эта программа</a:t>
            </a:r>
          </a:p>
          <a:p>
            <a:r>
              <a:rPr lang="ru-RU" sz="1600" dirty="0" smtClean="0"/>
              <a:t> при вводе числа 132. </a:t>
            </a:r>
          </a:p>
          <a:p>
            <a:r>
              <a:rPr lang="ru-RU" sz="1600" dirty="0" smtClean="0"/>
              <a:t>2. Приведите пример такого трёхзначного числа, </a:t>
            </a:r>
          </a:p>
          <a:p>
            <a:r>
              <a:rPr lang="ru-RU" sz="1600" dirty="0" smtClean="0"/>
              <a:t>при вводе которого программа выдаёт  верный ответ.</a:t>
            </a:r>
          </a:p>
          <a:p>
            <a:r>
              <a:rPr lang="ru-RU" sz="1600" dirty="0" smtClean="0"/>
              <a:t>3. Найдите все ошибки в этой программе (их может быть одна или несколько). Известно, что каждая ошибка затрагивает только одну строку  и может быть исправлена без изменения других строк. Для каждой ошибки: 1) выпишите строку, в которой сделана ошибка; 2) укажите, как исправить ошибку, т.е. приведите правильный вариант строки.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3254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128</TotalTime>
  <Words>306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Формы и методы подготовки к итоговой аттестации: ЕГЭ и ОГЭ</vt:lpstr>
      <vt:lpstr>Что такое критическое мышление?</vt:lpstr>
      <vt:lpstr>Структура МОДЕЛЬ ФРЕЙЕР —</vt:lpstr>
      <vt:lpstr>Структура МОДЕЛЬ ФРЕЙЕР</vt:lpstr>
      <vt:lpstr>Презентация PowerPoint</vt:lpstr>
      <vt:lpstr>Плейсмэт консенсус (карта согласия)</vt:lpstr>
      <vt:lpstr>ПЛЕЙСМЭТ КОНСЕНСУС  (Placemat Consensus - "карта согласия").</vt:lpstr>
      <vt:lpstr>ПЛЕЙСМЭТ КОНСЕНСУС  (Placemat Consensus - "карта согласия").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и методы подготовки к итоговой аттестации: ЕГЭ и ОГЭ</dc:title>
  <dc:creator>Windows User</dc:creator>
  <cp:lastModifiedBy>Windows User</cp:lastModifiedBy>
  <cp:revision>12</cp:revision>
  <dcterms:created xsi:type="dcterms:W3CDTF">2018-04-13T16:22:40Z</dcterms:created>
  <dcterms:modified xsi:type="dcterms:W3CDTF">2018-04-13T18:31:24Z</dcterms:modified>
</cp:coreProperties>
</file>